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99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93" r:id="rId27"/>
    <p:sldId id="284" r:id="rId28"/>
    <p:sldId id="285" r:id="rId29"/>
    <p:sldId id="286" r:id="rId30"/>
    <p:sldId id="294" r:id="rId31"/>
    <p:sldId id="295" r:id="rId32"/>
    <p:sldId id="287" r:id="rId33"/>
    <p:sldId id="288" r:id="rId34"/>
    <p:sldId id="289" r:id="rId35"/>
    <p:sldId id="290" r:id="rId36"/>
    <p:sldId id="291" r:id="rId37"/>
    <p:sldId id="292" r:id="rId3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7" y="4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800000">
            <a:off x="1096185" y="-2807489"/>
            <a:ext cx="7285308" cy="11593425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775" y="5406626"/>
            <a:ext cx="4354120" cy="14513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3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3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1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5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0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5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4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2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21C5-518E-4FB0-9737-7E1BA534A27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7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521C5-518E-4FB0-9737-7E1BA534A270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BB061-AC89-4FDE-A3A1-664D8744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7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40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50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30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3299" y="-138611"/>
            <a:ext cx="12698597" cy="713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4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20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8191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Question </a:t>
            </a:r>
            <a:r>
              <a:rPr lang="en-US" sz="5400" b="1" dirty="0"/>
              <a:t>3</a:t>
            </a:r>
            <a:r>
              <a:rPr lang="en-US" sz="5400" b="1" dirty="0" smtClean="0"/>
              <a:t>    (NO CALCULATORS)</a:t>
            </a:r>
            <a:endParaRPr lang="en-US" sz="5400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1426464"/>
                <a:ext cx="12192000" cy="4099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dirty="0"/>
                  <a:t>Let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</m:fName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64</m:t>
                        </m:r>
                      </m:e>
                    </m:func>
                    <m:r>
                      <a:rPr lang="en-US" sz="4400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func>
                    <m:r>
                      <a:rPr lang="en-US" sz="4400" i="1">
                        <a:latin typeface="Cambria Math" panose="02040503050406030204" pitchFamily="18" charset="0"/>
                      </a:rPr>
                      <m:t>−2</m:t>
                    </m:r>
                    <m:func>
                      <m:func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func>
                    <m:r>
                      <a:rPr lang="en-US" sz="44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sz="4400" dirty="0" smtClean="0"/>
                  <a:t>,</a:t>
                </a:r>
                <a:r>
                  <a:rPr lang="en-US" sz="4400" dirty="0"/>
                  <a:t> </a:t>
                </a:r>
                <a:r>
                  <a:rPr lang="en-US" sz="4400" dirty="0" smtClean="0"/>
                  <a:t>and </a:t>
                </a:r>
                <a:endParaRPr lang="en-US" sz="4400" i="1" dirty="0" smtClean="0"/>
              </a:p>
              <a:p>
                <a:pPr algn="ctr"/>
                <a:endParaRPr lang="en-US" sz="4400" i="1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</a:rPr>
                      <m:t>3</m:t>
                    </m:r>
                    <m:func>
                      <m:func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func>
                    <m:r>
                      <a:rPr lang="en-US" sz="4400" i="1">
                        <a:latin typeface="Cambria Math" panose="02040503050406030204" pitchFamily="18" charset="0"/>
                      </a:rPr>
                      <m:t>+4</m:t>
                    </m:r>
                    <m:func>
                      <m:func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𝜃𝜋</m:t>
                        </m:r>
                      </m:e>
                    </m:func>
                    <m:r>
                      <a:rPr lang="en-US" sz="4400" i="1">
                        <a:latin typeface="Cambria Math" panose="02040503050406030204" pitchFamily="18" charset="0"/>
                      </a:rPr>
                      <m:t>+7</m:t>
                    </m:r>
                    <m:func>
                      <m:func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func>
                    <m:r>
                      <a:rPr lang="en-US" sz="4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4400" dirty="0"/>
                  <a:t> with 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4400" dirty="0"/>
                  <a:t>. </a:t>
                </a:r>
                <a:endParaRPr lang="en-US" sz="4400" dirty="0" smtClean="0"/>
              </a:p>
              <a:p>
                <a:pPr algn="ctr"/>
                <a:endParaRPr lang="en-US" sz="4400" dirty="0"/>
              </a:p>
              <a:p>
                <a:pPr algn="ctr"/>
                <a:r>
                  <a:rPr lang="en-US" sz="4400" dirty="0" smtClean="0"/>
                  <a:t>Determine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4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4400" dirty="0"/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26464"/>
                <a:ext cx="12192000" cy="4099648"/>
              </a:xfrm>
              <a:prstGeom prst="rect">
                <a:avLst/>
              </a:prstGeom>
              <a:blipFill>
                <a:blip r:embed="rId5"/>
                <a:stretch>
                  <a:fillRect t="-2972" r="-400" b="-2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926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65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24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62285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Question 4    (NO CALCULATORS)</a:t>
            </a:r>
            <a:endParaRPr lang="en-US" sz="5400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1444752"/>
                <a:ext cx="12192000" cy="3828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dirty="0"/>
                  <a:t>Let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4800" dirty="0"/>
                  <a:t> be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4800" dirty="0"/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sz="4800" dirty="0"/>
                  <a:t> </a:t>
                </a:r>
                <a:endParaRPr lang="en-US" sz="4800" dirty="0" smtClean="0"/>
              </a:p>
              <a:p>
                <a:pPr algn="ctr"/>
                <a:endParaRPr lang="en-US" sz="4800" dirty="0"/>
              </a:p>
              <a:p>
                <a:pPr algn="ctr"/>
                <a:r>
                  <a:rPr lang="en-US" sz="4800" dirty="0" smtClean="0"/>
                  <a:t>and </a:t>
                </a:r>
                <a:r>
                  <a:rPr lang="en-US" sz="4800" dirty="0"/>
                  <a:t>t be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4800" dirty="0"/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+2)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4800" dirty="0"/>
                  <a:t>. </a:t>
                </a:r>
                <a:endParaRPr lang="en-US" sz="4800" dirty="0" smtClean="0"/>
              </a:p>
              <a:p>
                <a:pPr algn="ctr"/>
                <a:endParaRPr lang="en-US" sz="4800" dirty="0"/>
              </a:p>
              <a:p>
                <a:pPr algn="ctr"/>
                <a:r>
                  <a:rPr lang="en-US" sz="4800" dirty="0" smtClean="0"/>
                  <a:t>Determine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8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4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4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800" dirty="0"/>
                  <a:t>.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44752"/>
                <a:ext cx="12192000" cy="3828099"/>
              </a:xfrm>
              <a:prstGeom prst="rect">
                <a:avLst/>
              </a:prstGeom>
              <a:blipFill>
                <a:blip r:embed="rId5"/>
                <a:stretch>
                  <a:fillRect t="-3025" b="-7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833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537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 (Answer)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sz="4800" b="0" dirty="0" smtClean="0"/>
              </a:p>
              <a:p>
                <a:pPr marL="0" indent="0">
                  <a:buNone/>
                </a:pPr>
                <a:endParaRPr lang="en-US" sz="7200" dirty="0" smtClean="0"/>
              </a:p>
              <a:p>
                <a:pPr marL="0" indent="0">
                  <a:buNone/>
                </a:pPr>
                <a:endParaRPr lang="en-US" sz="7200" dirty="0"/>
              </a:p>
              <a:p>
                <a:pPr marL="0" indent="0">
                  <a:buNone/>
                </a:pPr>
                <a:r>
                  <a:rPr lang="en-US" sz="4300" dirty="0" smtClean="0"/>
                  <a:t>You may use calculators beginning with the next question.</a:t>
                </a:r>
                <a:endParaRPr lang="en-US" sz="43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19" b="-5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808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Question 5    </a:t>
            </a:r>
            <a:r>
              <a:rPr lang="en-US" b="1" dirty="0" smtClean="0"/>
              <a:t>(CALCULATORS ALLOWED)</a:t>
            </a:r>
            <a:endParaRPr lang="en-US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-2007" y="1133856"/>
                <a:ext cx="12192000" cy="45652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dirty="0"/>
                  <a:t>Let 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4400" dirty="0"/>
                  <a:t> be a positive integer number base so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28</m:t>
                        </m:r>
                      </m:e>
                      <m:sub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sz="4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132</m:t>
                        </m:r>
                      </m:e>
                      <m:sub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4400" dirty="0"/>
                  <a:t>. </a:t>
                </a:r>
                <a:endParaRPr lang="en-US" sz="4400" dirty="0" smtClean="0"/>
              </a:p>
              <a:p>
                <a:pPr algn="ctr"/>
                <a:endParaRPr lang="en-US" sz="4400" dirty="0"/>
              </a:p>
              <a:p>
                <a:pPr algn="ctr"/>
                <a:r>
                  <a:rPr lang="en-US" sz="4400" dirty="0" smtClean="0"/>
                  <a:t>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sz="4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p>
                        </m:sSup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81</m:t>
                        </m:r>
                      </m:den>
                    </m:f>
                  </m:oMath>
                </a14:m>
                <a:r>
                  <a:rPr lang="en-US" sz="4400" dirty="0"/>
                  <a:t>. </a:t>
                </a:r>
                <a:endParaRPr lang="en-US" sz="4400" dirty="0" smtClean="0"/>
              </a:p>
              <a:p>
                <a:pPr algn="ctr"/>
                <a:endParaRPr lang="en-US" sz="4400" dirty="0"/>
              </a:p>
              <a:p>
                <a:pPr algn="ctr"/>
                <a:r>
                  <a:rPr lang="en-US" sz="4400" dirty="0" smtClean="0"/>
                  <a:t>Determine 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4400" dirty="0"/>
                  <a:t>).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07" y="1133856"/>
                <a:ext cx="12192000" cy="4565289"/>
              </a:xfrm>
              <a:prstGeom prst="rect">
                <a:avLst/>
              </a:prstGeom>
              <a:blipFill>
                <a:blip r:embed="rId5"/>
                <a:stretch>
                  <a:fillRect t="-2670" b="-5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178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68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21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5245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3772" y="-152900"/>
            <a:ext cx="12679544" cy="71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08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Question 6    </a:t>
            </a:r>
            <a:r>
              <a:rPr lang="en-US" b="1" dirty="0" smtClean="0"/>
              <a:t>(CALCULATORS ALLOWED)</a:t>
            </a:r>
            <a:endParaRPr lang="en-US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1325563"/>
                <a:ext cx="12192000" cy="4170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dirty="0" smtClean="0"/>
                  <a:t>A circle 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4400" dirty="0"/>
                  <a:t> has a diameter with endpoints </a:t>
                </a:r>
                <a:endParaRPr lang="en-US" sz="4400" i="1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(4,−1)</m:t>
                    </m:r>
                  </m:oMath>
                </a14:m>
                <a:r>
                  <a:rPr lang="en-US" sz="4400" dirty="0"/>
                  <a:t> and 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(2,5)</m:t>
                    </m:r>
                  </m:oMath>
                </a14:m>
                <a:r>
                  <a:rPr lang="en-US" sz="4400" dirty="0"/>
                  <a:t>.</a:t>
                </a:r>
                <a:endParaRPr lang="en-US" sz="4400" dirty="0" smtClean="0"/>
              </a:p>
              <a:p>
                <a:pPr algn="ctr"/>
                <a:endParaRPr lang="en-US" sz="4400" dirty="0"/>
              </a:p>
              <a:p>
                <a:pPr algn="ctr"/>
                <a:r>
                  <a:rPr lang="en-US" sz="4400" dirty="0" smtClean="0"/>
                  <a:t>If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4400" dirty="0" smtClean="0"/>
                  <a:t> has center 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400" dirty="0"/>
                  <a:t> </a:t>
                </a:r>
                <a:r>
                  <a:rPr lang="en-US" sz="4400" dirty="0" smtClean="0"/>
                  <a:t>and </a:t>
                </a:r>
                <a:r>
                  <a:rPr lang="en-US" sz="4400" dirty="0"/>
                  <a:t>radius 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4400" dirty="0"/>
                  <a:t>, </a:t>
                </a:r>
                <a:endParaRPr lang="en-US" sz="4400" dirty="0" smtClean="0"/>
              </a:p>
              <a:p>
                <a:pPr algn="ctr"/>
                <a:endParaRPr lang="en-US" sz="4400" dirty="0"/>
              </a:p>
              <a:p>
                <a:pPr algn="ctr"/>
                <a:r>
                  <a:rPr lang="en-US" sz="4400" dirty="0" smtClean="0"/>
                  <a:t>determine 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/>
                  <a:t>). </a:t>
                </a:r>
                <a:endParaRPr lang="en-US" sz="4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25563"/>
                <a:ext cx="12192000" cy="4170309"/>
              </a:xfrm>
              <a:prstGeom prst="rect">
                <a:avLst/>
              </a:prstGeom>
              <a:blipFill>
                <a:blip r:embed="rId5"/>
                <a:stretch>
                  <a:fillRect t="-2920" b="-5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581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61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15</a:t>
            </a:r>
          </a:p>
          <a:p>
            <a:pPr marL="0" indent="0">
              <a:buNone/>
            </a:pP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776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Question 7    </a:t>
            </a:r>
            <a:r>
              <a:rPr lang="en-US" b="1" dirty="0" smtClean="0"/>
              <a:t>(CALCULATORS ALLOWED)</a:t>
            </a:r>
            <a:endParaRPr lang="en-US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905256"/>
                <a:ext cx="12192000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Let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4000" dirty="0"/>
                  <a:t> be the probability of rolling at least one 6 </a:t>
                </a:r>
                <a:endParaRPr lang="en-US" sz="4000" dirty="0" smtClean="0"/>
              </a:p>
              <a:p>
                <a:pPr algn="ctr"/>
                <a:r>
                  <a:rPr lang="en-US" sz="4000" dirty="0" smtClean="0"/>
                  <a:t>on </a:t>
                </a:r>
                <a:r>
                  <a:rPr lang="en-US" sz="4000" dirty="0"/>
                  <a:t>one roll of two fair, standard, cubical dice. </a:t>
                </a:r>
                <a:endParaRPr lang="en-US" sz="4000" dirty="0" smtClean="0"/>
              </a:p>
              <a:p>
                <a:pPr algn="ctr"/>
                <a:endParaRPr lang="en-US" sz="4000" dirty="0"/>
              </a:p>
              <a:p>
                <a:pPr algn="ctr"/>
                <a:r>
                  <a:rPr lang="en-US" sz="4000" dirty="0" smtClean="0"/>
                  <a:t>Let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4000" dirty="0"/>
                  <a:t> be the probability of rolling a sum of 20 </a:t>
                </a:r>
                <a:endParaRPr lang="en-US" sz="4000" dirty="0" smtClean="0"/>
              </a:p>
              <a:p>
                <a:pPr algn="ctr"/>
                <a:r>
                  <a:rPr lang="en-US" sz="4000" dirty="0" smtClean="0"/>
                  <a:t>on </a:t>
                </a:r>
                <a:r>
                  <a:rPr lang="en-US" sz="4000" dirty="0"/>
                  <a:t>one roll of two fair, standard, 20-sided dice. </a:t>
                </a:r>
                <a:endParaRPr lang="en-US" sz="4000" dirty="0" smtClean="0"/>
              </a:p>
              <a:p>
                <a:pPr algn="ctr"/>
                <a:endParaRPr lang="en-US" sz="4000" dirty="0"/>
              </a:p>
              <a:p>
                <a:pPr algn="ctr"/>
                <a:r>
                  <a:rPr lang="en-US" sz="4000" dirty="0" smtClean="0"/>
                  <a:t>Determine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𝑝𝑞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dirty="0"/>
                  <a:t>. </a:t>
                </a:r>
                <a:endParaRPr lang="en-US" sz="4000" dirty="0" smtClean="0"/>
              </a:p>
              <a:p>
                <a:pPr algn="ctr"/>
                <a:r>
                  <a:rPr lang="en-US" sz="2800" dirty="0" smtClean="0"/>
                  <a:t>Provide </a:t>
                </a:r>
                <a:r>
                  <a:rPr lang="en-US" sz="2800" dirty="0"/>
                  <a:t>your answer as a common reduced fraction.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05256"/>
                <a:ext cx="12192000" cy="5016758"/>
              </a:xfrm>
              <a:prstGeom prst="rect">
                <a:avLst/>
              </a:prstGeom>
              <a:blipFill>
                <a:blip r:embed="rId5"/>
                <a:stretch>
                  <a:fillRect t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829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275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 (Answer)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605481" y="1773936"/>
                <a:ext cx="1846659" cy="13876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209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14400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5481" y="1773936"/>
                <a:ext cx="1846659" cy="13876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55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5425" y="882650"/>
            <a:ext cx="95631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Question 8 will be the final question.  Proctors will keep and total your answer sheets after you submit this question. 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Please remain in your seats until totals have been verified, as ties among the top three positions would be broken with tie-breaker questions.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240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Question 8    </a:t>
            </a:r>
            <a:r>
              <a:rPr lang="en-US" b="1" dirty="0" smtClean="0"/>
              <a:t>(CALCULATORS ALLOWED)</a:t>
            </a:r>
            <a:endParaRPr lang="en-US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1170432"/>
                <a:ext cx="12192000" cy="4361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Let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1968</m:t>
                            </m:r>
                          </m:e>
                        </m:rad>
                      </m:den>
                    </m:f>
                    <m:r>
                      <a:rPr lang="en-US" sz="4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1969</m:t>
                            </m:r>
                          </m:e>
                        </m:rad>
                      </m:den>
                    </m:f>
                    <m:r>
                      <a:rPr lang="en-US" sz="4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1970</m:t>
                            </m:r>
                          </m:e>
                        </m:rad>
                      </m:den>
                    </m:f>
                    <m:r>
                      <a:rPr lang="en-US" sz="4000" i="1">
                        <a:latin typeface="Cambria Math" panose="02040503050406030204" pitchFamily="18" charset="0"/>
                      </a:rPr>
                      <m:t>+⋅⋅⋅+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2019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4000" dirty="0" smtClean="0"/>
                  <a:t>.</a:t>
                </a:r>
              </a:p>
              <a:p>
                <a:pPr algn="ctr"/>
                <a:endParaRPr lang="en-US" sz="4000" dirty="0"/>
              </a:p>
              <a:p>
                <a:pPr algn="ctr"/>
                <a:r>
                  <a:rPr lang="en-US" sz="4000" dirty="0" smtClean="0"/>
                  <a:t>Let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4000" dirty="0"/>
                  <a:t>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/>
                  <a:t> the length of the side of a cube </a:t>
                </a:r>
                <a:endParaRPr lang="en-US" sz="4000" dirty="0" smtClean="0"/>
              </a:p>
              <a:p>
                <a:pPr algn="ctr"/>
                <a:r>
                  <a:rPr lang="en-US" sz="4000" dirty="0" smtClean="0"/>
                  <a:t>whose </a:t>
                </a:r>
                <a:r>
                  <a:rPr lang="en-US" sz="4000" dirty="0"/>
                  <a:t>surface area is </a:t>
                </a:r>
                <a:r>
                  <a:rPr lang="en-US" sz="4000" dirty="0" smtClean="0"/>
                  <a:t>2019.</a:t>
                </a:r>
              </a:p>
              <a:p>
                <a:pPr algn="ctr"/>
                <a:endParaRPr lang="en-US" sz="4000" dirty="0"/>
              </a:p>
              <a:p>
                <a:pPr algn="ctr"/>
                <a:r>
                  <a:rPr lang="en-US" sz="4000" dirty="0" smtClean="0"/>
                  <a:t>Round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(5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dirty="0"/>
                  <a:t> to the closest integer.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70432"/>
                <a:ext cx="12192000" cy="4361002"/>
              </a:xfrm>
              <a:prstGeom prst="rect">
                <a:avLst/>
              </a:prstGeom>
              <a:blipFill>
                <a:blip r:embed="rId5"/>
                <a:stretch>
                  <a:fillRect b="-5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302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28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12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4800" dirty="0" smtClean="0"/>
              <a:t>This ends the competition unless there are ties; please remain while proctors total the scores.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8514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6638"/>
          </a:xfrm>
        </p:spPr>
        <p:txBody>
          <a:bodyPr>
            <a:normAutofit fontScale="77500" lnSpcReduction="20000"/>
          </a:bodyPr>
          <a:lstStyle/>
          <a:p>
            <a:pPr marL="571500" indent="-342900">
              <a:lnSpc>
                <a:spcPct val="120000"/>
              </a:lnSpc>
            </a:pPr>
            <a:r>
              <a:rPr lang="en-US" sz="3600" dirty="0" smtClean="0"/>
              <a:t>Eight Questions; Three Minutes Each</a:t>
            </a:r>
          </a:p>
          <a:p>
            <a:pPr marL="571500" indent="-342900">
              <a:lnSpc>
                <a:spcPct val="120000"/>
              </a:lnSpc>
            </a:pPr>
            <a:r>
              <a:rPr lang="en-US" sz="3600" b="1" u="sng" dirty="0" smtClean="0"/>
              <a:t>NO CALCULATORS</a:t>
            </a:r>
            <a:r>
              <a:rPr lang="en-US" sz="3600" dirty="0" smtClean="0"/>
              <a:t> on the First Four Questions!</a:t>
            </a:r>
          </a:p>
          <a:p>
            <a:pPr marL="571500" indent="-342900">
              <a:lnSpc>
                <a:spcPct val="120000"/>
              </a:lnSpc>
            </a:pPr>
            <a:r>
              <a:rPr lang="en-US" sz="3600" dirty="0" smtClean="0"/>
              <a:t>One Answer Submission Allowed Per Question; To Submit, Fold Answer Sheet and Hold Above Your Head for the Proctor; Answer must be submitted within 5 seconds of timer in order to count.</a:t>
            </a:r>
          </a:p>
          <a:p>
            <a:pPr marL="571500" indent="-342900">
              <a:lnSpc>
                <a:spcPct val="120000"/>
              </a:lnSpc>
            </a:pPr>
            <a:r>
              <a:rPr lang="en-US" sz="3600" dirty="0" smtClean="0"/>
              <a:t>Scoring (Each Problem)</a:t>
            </a:r>
          </a:p>
          <a:p>
            <a:pPr marL="1028700" lvl="1" indent="-342900">
              <a:lnSpc>
                <a:spcPct val="120000"/>
              </a:lnSpc>
            </a:pPr>
            <a:r>
              <a:rPr lang="en-US" sz="3600" dirty="0" smtClean="0"/>
              <a:t>First Correct Answer = 7 points</a:t>
            </a:r>
          </a:p>
          <a:p>
            <a:pPr marL="1028700" lvl="1" indent="-342900">
              <a:lnSpc>
                <a:spcPct val="120000"/>
              </a:lnSpc>
            </a:pPr>
            <a:r>
              <a:rPr lang="en-US" sz="3600" dirty="0" smtClean="0"/>
              <a:t>Second Correct Answer = 5 points</a:t>
            </a:r>
          </a:p>
          <a:p>
            <a:pPr marL="1028700" lvl="1" indent="-342900">
              <a:lnSpc>
                <a:spcPct val="120000"/>
              </a:lnSpc>
            </a:pPr>
            <a:r>
              <a:rPr lang="en-US" sz="3600" dirty="0" smtClean="0"/>
              <a:t>All Other Correct Answers = 3 points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2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26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4712" y="581891"/>
            <a:ext cx="9993813" cy="542571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/>
              <a:t>Tie-Breakers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Only teams involved in </a:t>
            </a:r>
            <a:r>
              <a:rPr lang="en-US" sz="3200" dirty="0" smtClean="0"/>
              <a:t>tie for any of the top three positions </a:t>
            </a:r>
            <a:r>
              <a:rPr lang="en-US" sz="3200" dirty="0" smtClean="0"/>
              <a:t>will participate.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If tie is not broken after two rounds because no correct answers are submitted, then the result will remain a tie.</a:t>
            </a:r>
          </a:p>
          <a:p>
            <a:endParaRPr lang="en-US" sz="3200" dirty="0" smtClean="0"/>
          </a:p>
          <a:p>
            <a:r>
              <a:rPr lang="en-US" sz="3200" dirty="0" smtClean="0"/>
              <a:t>Tie-breaking questions will not count toward a team’s overall score.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186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Tiebreaker 1 </a:t>
            </a:r>
            <a:r>
              <a:rPr lang="en-US" b="1" dirty="0" smtClean="0"/>
              <a:t>(CALCULATORS ALLOWED)</a:t>
            </a:r>
            <a:endParaRPr lang="en-US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97966" y="2494720"/>
            <a:ext cx="2914045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0" y="1007706"/>
                <a:ext cx="12192000" cy="4671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4000" dirty="0" smtClean="0"/>
              </a:p>
              <a:p>
                <a:pPr algn="ctr"/>
                <a:r>
                  <a:rPr lang="en-US" sz="4000" dirty="0" smtClean="0"/>
                  <a:t>Let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−12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+2)(</m:t>
                        </m:r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−15)</m:t>
                        </m:r>
                      </m:den>
                    </m:f>
                  </m:oMath>
                </a14:m>
                <a:r>
                  <a:rPr lang="en-US" sz="4000" dirty="0"/>
                  <a:t> </a:t>
                </a:r>
                <a:endParaRPr lang="en-US" sz="4000" dirty="0" smtClean="0"/>
              </a:p>
              <a:p>
                <a:pPr algn="ctr">
                  <a:spcAft>
                    <a:spcPts val="1800"/>
                  </a:spcAft>
                </a:pPr>
                <a:r>
                  <a:rPr lang="en-US" sz="4000" dirty="0" smtClean="0"/>
                  <a:t>where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4000" dirty="0"/>
                  <a:t> denotes the sum of </a:t>
                </a:r>
                <a:r>
                  <a:rPr lang="en-US" sz="4000" dirty="0" smtClean="0"/>
                  <a:t>all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4000" dirty="0"/>
                  <a:t> where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4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4000" dirty="0"/>
                  <a:t>, and </a:t>
                </a:r>
                <a:endParaRPr lang="en-US" sz="4000" dirty="0" smtClean="0"/>
              </a:p>
              <a:p>
                <a:pPr algn="ctr">
                  <a:spcAft>
                    <a:spcPts val="1800"/>
                  </a:spcAft>
                </a:pP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4000" dirty="0"/>
                  <a:t> denotes the product of all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4000" dirty="0"/>
                  <a:t> where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4000" dirty="0"/>
                  <a:t> is a vertical asymptote. </a:t>
                </a:r>
                <a:endParaRPr lang="en-US" sz="4000" dirty="0" smtClean="0"/>
              </a:p>
              <a:p>
                <a:pPr algn="ctr"/>
                <a:r>
                  <a:rPr lang="en-US" sz="4000" dirty="0" smtClean="0"/>
                  <a:t>Determine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dirty="0"/>
                  <a:t>. 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07706"/>
                <a:ext cx="12192000" cy="4671279"/>
              </a:xfrm>
              <a:prstGeom prst="rect">
                <a:avLst/>
              </a:prstGeom>
              <a:blipFill>
                <a:blip r:embed="rId5"/>
                <a:stretch>
                  <a:fillRect b="-4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373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0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T1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-6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319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Tiebreaker 2 </a:t>
            </a:r>
            <a:r>
              <a:rPr lang="en-US" b="1" dirty="0" smtClean="0"/>
              <a:t>(CALCULATORS ALLOWED)</a:t>
            </a:r>
            <a:endParaRPr lang="en-US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1197864"/>
                <a:ext cx="12192000" cy="4415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 smtClean="0"/>
                  <a:t>Let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4000" dirty="0"/>
                  <a:t> be the value of the product </a:t>
                </a:r>
                <a:endParaRPr lang="en-US" sz="40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−9</m:t>
                          </m:r>
                        </m:e>
                      </m:d>
                      <m:r>
                        <a:rPr lang="en-US" sz="4000" i="1">
                          <a:latin typeface="Cambria Math" panose="02040503050406030204" pitchFamily="18" charset="0"/>
                        </a:rPr>
                        <m:t>⋅⋅⋅</m:t>
                      </m:r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−60</m:t>
                          </m:r>
                        </m:e>
                      </m:d>
                    </m:oMath>
                  </m:oMathPara>
                </a14:m>
                <a:endParaRPr lang="en-US" sz="4000" dirty="0" smtClean="0"/>
              </a:p>
              <a:p>
                <a:pPr algn="ctr"/>
                <a:r>
                  <a:rPr lang="en-US" sz="4000" dirty="0"/>
                  <a:t>when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US" sz="4000" dirty="0"/>
                  <a:t>. </a:t>
                </a:r>
                <a:endParaRPr lang="en-US" sz="4000" dirty="0" smtClean="0"/>
              </a:p>
              <a:p>
                <a:pPr algn="ctr"/>
                <a:endParaRPr lang="en-US" sz="4000" dirty="0"/>
              </a:p>
              <a:p>
                <a:pPr algn="ctr"/>
                <a:r>
                  <a:rPr lang="en-US" sz="4000" dirty="0" smtClean="0"/>
                  <a:t>Let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4000" dirty="0"/>
                  <a:t> be the sum of the zeros of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40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4000" dirty="0"/>
                  <a:t>. </a:t>
                </a:r>
                <a:endParaRPr lang="en-US" sz="4000" dirty="0" smtClean="0"/>
              </a:p>
              <a:p>
                <a:pPr algn="ctr"/>
                <a:endParaRPr lang="en-US" sz="4000" dirty="0"/>
              </a:p>
              <a:p>
                <a:pPr algn="ctr"/>
                <a:r>
                  <a:rPr lang="en-US" sz="4000" dirty="0" smtClean="0"/>
                  <a:t>Determine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dirty="0"/>
                  <a:t>.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97864"/>
                <a:ext cx="12192000" cy="4415119"/>
              </a:xfrm>
              <a:prstGeom prst="rect">
                <a:avLst/>
              </a:prstGeom>
              <a:blipFill>
                <a:blip r:embed="rId5"/>
                <a:stretch>
                  <a:fillRect t="-2486" b="-49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539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34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T2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1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3479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Next Slide Begins The Competition.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This is a timer example: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5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58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Question 1    (NO CALCULATORS)</a:t>
            </a:r>
            <a:endParaRPr lang="en-US" sz="5400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0" y="1598191"/>
                <a:ext cx="12192000" cy="3719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 smtClean="0"/>
                  <a:t>Let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𝑎𝑏</m:t>
                        </m:r>
                      </m:den>
                    </m:f>
                    <m:r>
                      <a:rPr lang="en-US" sz="4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𝑏𝑐</m:t>
                        </m:r>
                      </m:den>
                    </m:f>
                    <m:r>
                      <a:rPr lang="en-US" sz="4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𝑎𝑐</m:t>
                        </m:r>
                      </m:den>
                    </m:f>
                  </m:oMath>
                </a14:m>
                <a:r>
                  <a:rPr lang="en-US" sz="4000" dirty="0"/>
                  <a:t> </a:t>
                </a:r>
                <a:r>
                  <a:rPr lang="en-US" sz="4000" dirty="0" smtClean="0"/>
                  <a:t>with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US" sz="4000" dirty="0"/>
                  <a:t> and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𝑎𝑏𝑐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=5.</m:t>
                    </m:r>
                  </m:oMath>
                </a14:m>
                <a:endParaRPr lang="en-US" sz="4000" dirty="0" smtClean="0"/>
              </a:p>
              <a:p>
                <a:pPr algn="ctr"/>
                <a:endParaRPr lang="en-US" sz="4000" dirty="0" smtClean="0"/>
              </a:p>
              <a:p>
                <a:pPr algn="ctr"/>
                <a:r>
                  <a:rPr lang="en-US" sz="3800" spc="-160" dirty="0" smtClean="0"/>
                  <a:t>Let</a:t>
                </a:r>
                <a:r>
                  <a:rPr lang="en-US" sz="3800" dirty="0" smtClean="0"/>
                  <a:t> </a:t>
                </a:r>
                <a14:m>
                  <m:oMath xmlns:m="http://schemas.openxmlformats.org/officeDocument/2006/math">
                    <m:r>
                      <a:rPr lang="en-US" sz="38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3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800" i="1">
                            <a:latin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n-US" sz="3800" i="1">
                            <a:latin typeface="Cambria Math" panose="02040503050406030204" pitchFamily="18" charset="0"/>
                          </a:rPr>
                          <m:t>𝑥𝑦</m:t>
                        </m:r>
                      </m:den>
                    </m:f>
                    <m:r>
                      <a:rPr lang="en-US" sz="3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8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3800" i="1">
                            <a:latin typeface="Cambria Math" panose="02040503050406030204" pitchFamily="18" charset="0"/>
                          </a:rPr>
                          <m:t>𝑥𝑧</m:t>
                        </m:r>
                      </m:den>
                    </m:f>
                    <m:r>
                      <a:rPr lang="en-US" sz="3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8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3800" i="1">
                            <a:latin typeface="Cambria Math" panose="02040503050406030204" pitchFamily="18" charset="0"/>
                          </a:rPr>
                          <m:t>𝑦𝑧</m:t>
                        </m:r>
                      </m:den>
                    </m:f>
                  </m:oMath>
                </a14:m>
                <a:r>
                  <a:rPr lang="en-US" sz="3800" dirty="0"/>
                  <a:t> </a:t>
                </a:r>
                <a:r>
                  <a:rPr lang="en-US" sz="3800" spc="-160" dirty="0" smtClean="0"/>
                  <a:t>with</a:t>
                </a:r>
                <a:r>
                  <a:rPr lang="en-US" sz="38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8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3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8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8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3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800" i="1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r>
                  <a:rPr lang="en-US" sz="3800" dirty="0"/>
                  <a:t> </a:t>
                </a:r>
                <a:r>
                  <a:rPr lang="en-US" sz="3800" spc="-160" dirty="0"/>
                  <a:t>and</a:t>
                </a:r>
                <a:r>
                  <a:rPr lang="en-US" sz="3800" dirty="0"/>
                  <a:t> </a:t>
                </a:r>
                <a14:m>
                  <m:oMath xmlns:m="http://schemas.openxmlformats.org/officeDocument/2006/math">
                    <m:r>
                      <a:rPr lang="en-US" sz="3800" i="1">
                        <a:latin typeface="Cambria Math" panose="02040503050406030204" pitchFamily="18" charset="0"/>
                      </a:rPr>
                      <m:t>𝑥𝑦𝑧</m:t>
                    </m:r>
                    <m:r>
                      <a:rPr lang="en-US" sz="3800" i="1">
                        <a:latin typeface="Cambria Math" panose="02040503050406030204" pitchFamily="18" charset="0"/>
                      </a:rPr>
                      <m:t>=3.</m:t>
                    </m:r>
                  </m:oMath>
                </a14:m>
                <a:endParaRPr lang="en-US" sz="3800" dirty="0" smtClean="0"/>
              </a:p>
              <a:p>
                <a:pPr algn="ctr"/>
                <a:endParaRPr lang="en-US" sz="4000" dirty="0" smtClean="0"/>
              </a:p>
              <a:p>
                <a:pPr algn="ctr"/>
                <a:r>
                  <a:rPr lang="en-US" sz="4000" dirty="0"/>
                  <a:t>Determine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dirty="0"/>
                  <a:t>. 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98191"/>
                <a:ext cx="12192000" cy="3719608"/>
              </a:xfrm>
              <a:prstGeom prst="rect">
                <a:avLst/>
              </a:prstGeom>
              <a:blipFill>
                <a:blip r:embed="rId5"/>
                <a:stretch>
                  <a:fillRect b="-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596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9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53595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0"/>
            <a:ext cx="9139989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Question 2    (NO CALCULATORS)</a:t>
            </a:r>
            <a:endParaRPr lang="en-US" sz="5400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32651" y="5828172"/>
            <a:ext cx="9643895" cy="572628"/>
          </a:xfrm>
          <a:prstGeom prst="rect">
            <a:avLst/>
          </a:prstGeom>
          <a:gradFill rotWithShape="1">
            <a:gsLst>
              <a:gs pos="62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6000">
                <a:schemeClr val="accent4">
                  <a:lumMod val="60000"/>
                  <a:lumOff val="40000"/>
                </a:schemeClr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10306_136983627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57678" y="5828172"/>
            <a:ext cx="609600" cy="609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1325563"/>
                <a:ext cx="12192000" cy="4210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Let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19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40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latin typeface="Cambria Math" panose="02040503050406030204" pitchFamily="18" charset="0"/>
                      </a:rPr>
                      <m:t>(19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dirty="0"/>
                  <a:t> </a:t>
                </a:r>
                <a:endParaRPr lang="en-US" sz="4000" dirty="0" smtClean="0"/>
              </a:p>
              <a:p>
                <a:pPr algn="ctr"/>
                <a:endParaRPr lang="en-US" sz="4000" dirty="0"/>
              </a:p>
              <a:p>
                <a:pPr algn="ctr"/>
                <a:r>
                  <a:rPr lang="en-US" sz="4000" dirty="0" smtClean="0"/>
                  <a:t>and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4000" dirty="0" smtClean="0"/>
                  <a:t>.</a:t>
                </a:r>
              </a:p>
              <a:p>
                <a:pPr algn="ctr"/>
                <a:endParaRPr lang="en-US" sz="4000" dirty="0"/>
              </a:p>
              <a:p>
                <a:pPr algn="ctr"/>
                <a:r>
                  <a:rPr lang="en-US" sz="4000" dirty="0" smtClean="0"/>
                  <a:t>If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4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dirty="0"/>
                  <a:t> and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4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dirty="0"/>
                  <a:t>,</a:t>
                </a:r>
                <a:endParaRPr lang="en-US" sz="4000" dirty="0" smtClean="0"/>
              </a:p>
              <a:p>
                <a:pPr algn="ctr"/>
                <a:r>
                  <a:rPr lang="en-US" sz="4000" dirty="0"/>
                  <a:t>then determine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dirty="0"/>
                  <a:t>.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25563"/>
                <a:ext cx="12192000" cy="4210448"/>
              </a:xfrm>
              <a:prstGeom prst="rect">
                <a:avLst/>
              </a:prstGeom>
              <a:blipFill>
                <a:blip r:embed="rId5"/>
                <a:stretch>
                  <a:fillRect t="-2171" b="-52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355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5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938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473</Words>
  <Application>Microsoft Office PowerPoint</Application>
  <PresentationFormat>Widescreen</PresentationFormat>
  <Paragraphs>116</Paragraphs>
  <Slides>37</Slides>
  <Notes>0</Notes>
  <HiddenSlides>0</HiddenSlides>
  <MMClips>11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Basic Rules</vt:lpstr>
      <vt:lpstr>PowerPoint Presentation</vt:lpstr>
      <vt:lpstr>Question 1    (NO CALCULATORS)</vt:lpstr>
      <vt:lpstr>PowerPoint Presentation</vt:lpstr>
      <vt:lpstr>Question 1 (Answer)</vt:lpstr>
      <vt:lpstr>Question 2    (NO CALCULATORS)</vt:lpstr>
      <vt:lpstr>PowerPoint Presentation</vt:lpstr>
      <vt:lpstr>Question 2 (Answer)</vt:lpstr>
      <vt:lpstr>Question 3    (NO CALCULATORS)</vt:lpstr>
      <vt:lpstr>PowerPoint Presentation</vt:lpstr>
      <vt:lpstr>Question 3 (Answer)</vt:lpstr>
      <vt:lpstr>Question 4    (NO CALCULATORS)</vt:lpstr>
      <vt:lpstr>PowerPoint Presentation</vt:lpstr>
      <vt:lpstr>Question 4 (Answer)</vt:lpstr>
      <vt:lpstr>Question 5    (CALCULATORS ALLOWED)</vt:lpstr>
      <vt:lpstr>PowerPoint Presentation</vt:lpstr>
      <vt:lpstr>Question 5 (Answer)</vt:lpstr>
      <vt:lpstr>Question 6    (CALCULATORS ALLOWED)</vt:lpstr>
      <vt:lpstr>PowerPoint Presentation</vt:lpstr>
      <vt:lpstr>Question 6 (Answer)</vt:lpstr>
      <vt:lpstr>Question 7    (CALCULATORS ALLOWED)</vt:lpstr>
      <vt:lpstr>PowerPoint Presentation</vt:lpstr>
      <vt:lpstr>Question 7 (Answer)</vt:lpstr>
      <vt:lpstr>PowerPoint Presentation</vt:lpstr>
      <vt:lpstr>Question 8    (CALCULATORS ALLOWED)</vt:lpstr>
      <vt:lpstr>PowerPoint Presentation</vt:lpstr>
      <vt:lpstr>Question 8 (Answer)</vt:lpstr>
      <vt:lpstr>PowerPoint Presentation</vt:lpstr>
      <vt:lpstr>PowerPoint Presentation</vt:lpstr>
      <vt:lpstr>Tiebreaker 1 (CALCULATORS ALLOWED)</vt:lpstr>
      <vt:lpstr>PowerPoint Presentation</vt:lpstr>
      <vt:lpstr>Question T1 (Answer)</vt:lpstr>
      <vt:lpstr>Tiebreaker 2 (CALCULATORS ALLOWED)</vt:lpstr>
      <vt:lpstr>PowerPoint Presentation</vt:lpstr>
      <vt:lpstr>Question T2 (Answer)</vt:lpstr>
    </vt:vector>
  </TitlesOfParts>
  <Company>NKU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O’Bryan Mathematics Contest Two-Person Speed Competition</dc:title>
  <dc:creator>Joseph Nolan</dc:creator>
  <cp:lastModifiedBy>Joseph Nolan</cp:lastModifiedBy>
  <cp:revision>49</cp:revision>
  <cp:lastPrinted>2016-11-16T15:29:43Z</cp:lastPrinted>
  <dcterms:created xsi:type="dcterms:W3CDTF">2015-11-12T22:01:53Z</dcterms:created>
  <dcterms:modified xsi:type="dcterms:W3CDTF">2019-11-21T15:28:31Z</dcterms:modified>
</cp:coreProperties>
</file>